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8" r:id="rId3"/>
    <p:sldId id="259" r:id="rId4"/>
    <p:sldId id="262" r:id="rId5"/>
    <p:sldId id="263" r:id="rId6"/>
  </p:sldIdLst>
  <p:sldSz cx="9144000" cy="5143500" type="screen16x9"/>
  <p:notesSz cx="6858000" cy="9144000"/>
  <p:embeddedFontLst>
    <p:embeddedFont>
      <p:font typeface="Roboto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90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51400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Добрый день, уважаемые коллеги!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Меня зовут Александр Авдюшенко, я развиваю программу по анализу данных на Факультете математики и компьютерных наук.Сегодня крупными мазками постараюсь обрисовать, как устроены образование, наука и взаимодействие с компаниями на нашем факультете.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776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a5af1c9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6a5af1c9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Начнём с главного — это образование, без которого невозможны ни наука, ни индустрия. Образование это преподаватели и студенты. У нас получилось собрать очень сильную команду активных, увлеченных преподавателей, каждый из которых — профессионал своего дела. Важно, что преподаватели являются действующими учеными или инженерами лучших компаний. Мы постоянно думаем об улучшении наших программ подготовки и стремимся сохранять баланс теории и практики — мир меняется быстро и мы стараемся соответствовать. К счастью, к нам поступают прекрасные абитуриенты — среди них много победителей и призеров олимпиад по математике и программированию, но не только — можно поступить и по ЕГЭ.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Отмечу, что наши студенты тоже стараются развиваться гармонично и на Пикнике первокурсников в сентябре мы играли в футбол, воллейбол, пели под гитару. Со старшекурсниками преподаватели устраивают походы выходного дня, для многих факультет становится второй семьей.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Много внимания мы уделяем общению со студентами и возможности выбора интересных им курсов.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786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6a5af1c9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6a5af1c9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Сотрудники факультета получают международное признание, несколько престижнейших математических премий, приглашенные доклады на математических конгрессах. На факультете созданы и успешно работают две международных лаборатории, за последние 3 года получено 133 гранта с суммарным объемом финансирования свыше 340 млн. руб.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Основное здание факультета на 14 линии, 29 является центром математической жизни в Санкт-Петербурге, там постоянно происходит что-то хорошее — за последние 5 лет проведено более 90 научных мроприятий.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59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a5af1c9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a5af1c9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Напоследок о будущем: в 2019 году произошло несколько интересных событий. В СПбГУ появилось два международных центра: математический им. Леонарда Эйлера и научно-методический для для распространения лучших международных практик подготовки, переподготовки и стажировки продвинутых кадров цифровой экономики в областях математики, информатики и цифровых технологий. А ещё в 2022 году пройдёт международный конгресс математиков в Санкт-Петербурге, присоединяйтесь!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2396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6a5af1c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6a5af1c9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 — ещё предлагаю взять брошюрки про наш факультет :)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00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athcenter.spb.ru/nikaan/2020/onlineteaching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ardgamearena.com/welcom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hyperlink" Target="https://boardgamearena.com/welc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hyperlink" Target="https://habr.com/ru/company/JetBrains-education/blog/493336/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compscicenter.ru/stayhome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://mathcenter.spb.ru/nikaan/2020/onlineteaching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36179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 smtClean="0">
                <a:latin typeface="Roboto"/>
                <a:ea typeface="Roboto"/>
                <a:cs typeface="Roboto"/>
                <a:sym typeface="Roboto"/>
              </a:rPr>
              <a:t>Современное обучение на факультете </a:t>
            </a:r>
            <a:r>
              <a:rPr lang="ru" sz="4000" dirty="0">
                <a:latin typeface="Roboto"/>
                <a:ea typeface="Roboto"/>
                <a:cs typeface="Roboto"/>
                <a:sym typeface="Roboto"/>
              </a:rPr>
              <a:t>математики и компьютерных наук</a:t>
            </a:r>
            <a:endParaRPr sz="4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635276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Александр </a:t>
            </a:r>
            <a:r>
              <a:rPr lang="ru" sz="1600" dirty="0" smtClean="0">
                <a:latin typeface="Roboto"/>
                <a:ea typeface="Roboto"/>
                <a:cs typeface="Roboto"/>
                <a:sym typeface="Roboto"/>
              </a:rPr>
              <a:t>Авдюшенко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latin typeface="Roboto"/>
                <a:ea typeface="Roboto"/>
                <a:cs typeface="Roboto"/>
                <a:sym typeface="Roboto"/>
              </a:rPr>
              <a:t>к.ф</a:t>
            </a: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.-м.н., доцент СПбГУ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/>
            <a:r>
              <a:rPr lang="ru" sz="1600" dirty="0" smtClean="0">
                <a:latin typeface="Roboto"/>
                <a:ea typeface="Roboto"/>
                <a:cs typeface="Roboto"/>
                <a:sym typeface="Roboto"/>
              </a:rPr>
              <a:t>Онлайн-дискуссия</a:t>
            </a: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 dirty="0" smtClean="0">
                <a:latin typeface="Roboto"/>
                <a:ea typeface="Roboto"/>
                <a:cs typeface="Roboto"/>
                <a:sym typeface="Roboto"/>
              </a:rPr>
              <a:t>МНМ</a:t>
            </a:r>
            <a:r>
              <a:rPr lang="ru" sz="2200" dirty="0" smtClean="0">
                <a:latin typeface="Roboto"/>
                <a:ea typeface="Roboto"/>
                <a:cs typeface="Roboto"/>
                <a:sym typeface="Roboto"/>
              </a:rPr>
              <a:t>ц</a:t>
            </a:r>
            <a:r>
              <a:rPr lang="ru" sz="1600" dirty="0" smtClean="0">
                <a:latin typeface="Roboto"/>
                <a:ea typeface="Roboto"/>
                <a:cs typeface="Roboto"/>
                <a:sym typeface="Roboto"/>
              </a:rPr>
              <a:t> МИФИ</a:t>
            </a:r>
            <a:endParaRPr lang="ru" sz="16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>
                <a:latin typeface="Roboto"/>
                <a:ea typeface="Roboto"/>
                <a:cs typeface="Roboto"/>
                <a:sym typeface="Roboto"/>
              </a:rPr>
              <a:t>29 апреля 2020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11700" y="136125"/>
            <a:ext cx="837675" cy="1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lh6.googleusercontent.com/1KRuioS6Rk_hQbOxidFzC_rtZywluso1t_O3vbcRAV7YIXbnY7B7uGJuy4MiBWX7xf7XAsDWAKlXWTDxC7mcO7559W9F7P-F8wFSsst_FXS3mr2FfxXfNubqaucj8hTtXkc1URyqea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25" y="197200"/>
            <a:ext cx="8286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Нагрудные знаки НИЯУ МИФ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41" y="182770"/>
            <a:ext cx="966930" cy="9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Образование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628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Востребованные образовательные программы по математике, анализу данных и программированию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Aft>
                <a:spcPts val="0"/>
              </a:spcAft>
              <a:buNone/>
            </a:pPr>
            <a:endParaRPr lang="ru" sz="1050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ru" b="1" dirty="0" smtClean="0">
                <a:latin typeface="Roboto"/>
                <a:ea typeface="Roboto"/>
                <a:cs typeface="Roboto"/>
                <a:sym typeface="Roboto"/>
              </a:rPr>
              <a:t>Преподаватели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: действующие ученые и </a:t>
            </a:r>
            <a:endParaRPr lang="ru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сотрудники 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IT-компаний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Постоянное улучшение программ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: стремимся к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балансу теории и практики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Прекрасные абитуриенты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: много победителей и призёров олимпиад по математике и программированию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b="1" dirty="0">
                <a:latin typeface="Roboto"/>
                <a:ea typeface="Roboto"/>
                <a:cs typeface="Roboto"/>
                <a:sym typeface="Roboto"/>
              </a:rPr>
              <a:t>Индивидуальные траектории</a:t>
            </a:r>
            <a:r>
              <a:rPr lang="ru" dirty="0">
                <a:latin typeface="Roboto"/>
                <a:ea typeface="Roboto"/>
                <a:cs typeface="Roboto"/>
                <a:sym typeface="Roboto"/>
              </a:rPr>
              <a:t>: треть курсов сту-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latin typeface="Roboto"/>
                <a:ea typeface="Roboto"/>
                <a:cs typeface="Roboto"/>
                <a:sym typeface="Roboto"/>
              </a:rPr>
              <a:t>денты сами выбирают из более чем 100 вариантов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l="5039" t="6545" r="7776" b="2915"/>
          <a:stretch/>
        </p:blipFill>
        <p:spPr>
          <a:xfrm>
            <a:off x="6164025" y="565700"/>
            <a:ext cx="2798275" cy="2179250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025" y="2883975"/>
            <a:ext cx="2798275" cy="2098706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  <a:hlinkClick r:id="rId3"/>
              </a:rPr>
              <a:t>Как учить математике онлайн?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628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" b="1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 dirty="0" smtClean="0">
                <a:latin typeface="Roboto"/>
                <a:ea typeface="Roboto"/>
                <a:cs typeface="Roboto"/>
                <a:sym typeface="Roboto"/>
              </a:rPr>
              <a:t>16 марта 2020 </a:t>
            </a: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ФМКН СПбГУ полностью перешёл на онлайн.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Что изменилось?</a:t>
            </a:r>
            <a:endParaRPr lang="ru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— цель обучения выходит на первое место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— преподаватель не видит студентов и не знает,           понимают ли его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— у студентов нет общения между собой на занятии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— падает мотивация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— дома много отвлекающих факторов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900" y="833802"/>
            <a:ext cx="2544524" cy="1868625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0897" y="2977825"/>
            <a:ext cx="2544525" cy="1431738"/>
          </a:xfrm>
          <a:prstGeom prst="round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Roboto"/>
                <a:ea typeface="Roboto"/>
                <a:cs typeface="Roboto"/>
                <a:sym typeface="Roboto"/>
              </a:rPr>
              <a:t>Что сделали?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11700" y="619075"/>
            <a:ext cx="749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Zoom: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виртуальные аудитории в платных каналах</a:t>
            </a:r>
          </a:p>
          <a:p>
            <a:pPr marL="0" lvl="0" indent="0"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2. Расписание сохранили, как было очное</a:t>
            </a:r>
          </a:p>
          <a:p>
            <a:pPr marL="0" lvl="0" indent="0"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3. Всё записываем и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полуавтоматически выкладываем на </a:t>
            </a: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youtube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4. Лекции: либо имеющиеся видеозаписи, либо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рассказываем заранее подготовленные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конспекты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презентации, либо со 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стилосом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на планшете</a:t>
            </a:r>
          </a:p>
          <a:p>
            <a:pPr marL="0" lvl="0" indent="0"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5. Практические занятия: разбор заранее выданных задач, комнаты в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zoom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6. Научные семинары: либо докладчик показывает экран, либо пишет на маркерной доске с камерой на смартфоне</a:t>
            </a:r>
          </a:p>
          <a:p>
            <a:pPr marL="0" lvl="0" indent="0"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7. Чаепития со студентами и без</a:t>
            </a:r>
          </a:p>
          <a:p>
            <a:pPr marL="0" indent="0"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8. Настольные игры на </a:t>
            </a:r>
            <a:r>
              <a:rPr lang="en-US" u="sng" dirty="0">
                <a:latin typeface="Roboto" panose="020B0604020202020204" charset="0"/>
                <a:ea typeface="Roboto" panose="020B0604020202020204" charset="0"/>
                <a:hlinkClick r:id="rId3"/>
              </a:rPr>
              <a:t>https://boardgamearena.com/welcome</a:t>
            </a:r>
            <a:endParaRPr lang="ru-RU" u="sng" dirty="0">
              <a:latin typeface="Roboto" panose="020B0604020202020204" charset="0"/>
              <a:ea typeface="Roboto" panose="020B0604020202020204" charset="0"/>
            </a:endParaRPr>
          </a:p>
          <a:p>
            <a:pPr marL="0" lvl="0" indent="0"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dirty="0" smtClean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ctrTitle"/>
          </p:nvPr>
        </p:nvSpPr>
        <p:spPr>
          <a:xfrm>
            <a:off x="4745219" y="1368738"/>
            <a:ext cx="35205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 dirty="0">
                <a:latin typeface="Roboto"/>
                <a:ea typeface="Roboto"/>
                <a:cs typeface="Roboto"/>
                <a:sym typeface="Roboto"/>
              </a:rPr>
              <a:t>Спасибо!</a:t>
            </a:r>
            <a:endParaRPr sz="4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>
            <a:off x="746078" y="1854871"/>
            <a:ext cx="383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Roboto"/>
                <a:ea typeface="Roboto"/>
                <a:cs typeface="Roboto"/>
                <a:sym typeface="Roboto"/>
              </a:rPr>
              <a:t>Александр Авдюшенко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Roboto"/>
                <a:ea typeface="Roboto"/>
                <a:cs typeface="Roboto"/>
                <a:sym typeface="Roboto"/>
              </a:rPr>
              <a:t>к.ф.-м.н., доцент СПбГУ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11700" y="175545"/>
            <a:ext cx="837675" cy="10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21875" y="2486500"/>
            <a:ext cx="282600" cy="2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>
            <a:spLocks noGrp="1"/>
          </p:cNvSpPr>
          <p:nvPr>
            <p:ph type="subTitle" idx="1"/>
          </p:nvPr>
        </p:nvSpPr>
        <p:spPr>
          <a:xfrm>
            <a:off x="727167" y="2415438"/>
            <a:ext cx="28191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a.avdyushenko@spbu.ru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1"/>
          </p:nvPr>
        </p:nvSpPr>
        <p:spPr>
          <a:xfrm>
            <a:off x="719314" y="2796438"/>
            <a:ext cx="28191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@ovalur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1"/>
          </p:nvPr>
        </p:nvSpPr>
        <p:spPr>
          <a:xfrm>
            <a:off x="704467" y="3236200"/>
            <a:ext cx="28191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+7 913 718 53 78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21875" y="2916555"/>
            <a:ext cx="282600" cy="27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875" y="3266100"/>
            <a:ext cx="282600" cy="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lh6.googleusercontent.com/1KRuioS6Rk_hQbOxidFzC_rtZywluso1t_O3vbcRAV7YIXbnY7B7uGJuy4MiBWX7xf7XAsDWAKlXWTDxC7mcO7559W9F7P-F8wFSsst_FXS3mr2FfxXfNubqaucj8hTtXkc1URyqea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25" y="236620"/>
            <a:ext cx="8286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Нагрудные знаки НИЯУ МИФ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41" y="182770"/>
            <a:ext cx="966930" cy="9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84341" y="2374253"/>
            <a:ext cx="54425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Roboto" panose="020B0604020202020204" charset="0"/>
                <a:ea typeface="Roboto" panose="020B0604020202020204" charset="0"/>
                <a:hlinkClick r:id="rId9"/>
              </a:rPr>
              <a:t>http://</a:t>
            </a:r>
            <a:r>
              <a:rPr lang="ru-RU" sz="1200" dirty="0" smtClean="0">
                <a:latin typeface="Roboto" panose="020B0604020202020204" charset="0"/>
                <a:ea typeface="Roboto" panose="020B0604020202020204" charset="0"/>
                <a:hlinkClick r:id="rId9"/>
              </a:rPr>
              <a:t>mathcenter.spb.ru/nikaan/2020/onlineteaching.pdf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 </a:t>
            </a:r>
          </a:p>
          <a:p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200" dirty="0">
                <a:latin typeface="Roboto" panose="020B0604020202020204" charset="0"/>
                <a:ea typeface="Roboto" panose="020B0604020202020204" charset="0"/>
                <a:hlinkClick r:id="rId10"/>
              </a:rPr>
              <a:t>https://compscicenter.ru/stayhome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  <a:hlinkClick r:id="rId10"/>
              </a:rPr>
              <a:t>/</a:t>
            </a:r>
            <a:endParaRPr lang="en-US" sz="1200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en-US" sz="12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200" dirty="0">
                <a:latin typeface="Roboto" panose="020B0604020202020204" charset="0"/>
                <a:ea typeface="Roboto" panose="020B0604020202020204" charset="0"/>
                <a:hlinkClick r:id="rId11"/>
              </a:rPr>
              <a:t>https://habr.com/ru/company/JetBrains-education/blog/493336</a:t>
            </a:r>
            <a:r>
              <a:rPr lang="en-US" sz="1200" dirty="0" smtClean="0">
                <a:latin typeface="Roboto" panose="020B0604020202020204" charset="0"/>
                <a:ea typeface="Roboto" panose="020B0604020202020204" charset="0"/>
                <a:hlinkClick r:id="rId11"/>
              </a:rPr>
              <a:t>/</a:t>
            </a:r>
            <a:endParaRPr lang="en-US" sz="1200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en-US" sz="1200" dirty="0" smtClean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US" sz="1200" u="sng" dirty="0">
                <a:latin typeface="Roboto" panose="020B0604020202020204" charset="0"/>
                <a:ea typeface="Roboto" panose="020B0604020202020204" charset="0"/>
                <a:hlinkClick r:id="rId12"/>
              </a:rPr>
              <a:t>https://</a:t>
            </a:r>
            <a:r>
              <a:rPr lang="en-US" sz="1200" u="sng" dirty="0" smtClean="0">
                <a:latin typeface="Roboto" panose="020B0604020202020204" charset="0"/>
                <a:ea typeface="Roboto" panose="020B0604020202020204" charset="0"/>
                <a:hlinkClick r:id="rId12"/>
              </a:rPr>
              <a:t>boardgamearena.com/welcome</a:t>
            </a:r>
            <a:endParaRPr lang="ru-RU" sz="1200" u="sng" dirty="0" smtClean="0">
              <a:latin typeface="Roboto" panose="020B0604020202020204" charset="0"/>
              <a:ea typeface="Roboto" panose="020B0604020202020204" charset="0"/>
            </a:endParaRPr>
          </a:p>
          <a:p>
            <a:endParaRPr lang="ru-RU" sz="1200" dirty="0"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618</Words>
  <Application>Microsoft Office PowerPoint</Application>
  <PresentationFormat>On-screen Show (16:9)</PresentationFormat>
  <Paragraphs>61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Roboto</vt:lpstr>
      <vt:lpstr>Arial</vt:lpstr>
      <vt:lpstr>Simple Light</vt:lpstr>
      <vt:lpstr>Современное обучение на факультете математики и компьютерных наук</vt:lpstr>
      <vt:lpstr>Образование</vt:lpstr>
      <vt:lpstr>Как учить математике онлайн?</vt:lpstr>
      <vt:lpstr>Что сделали?</vt:lpstr>
      <vt:lpstr>Спасибо!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Наука и индустрия на Факультете математики и компьютерных наук</dc:title>
  <dc:creator>Aleksandr Avdyushenko</dc:creator>
  <cp:lastModifiedBy>Aleksandr Avdyushenko</cp:lastModifiedBy>
  <cp:revision>27</cp:revision>
  <dcterms:modified xsi:type="dcterms:W3CDTF">2020-04-28T19:56:28Z</dcterms:modified>
</cp:coreProperties>
</file>